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69" r:id="rId14"/>
    <p:sldId id="272" r:id="rId15"/>
    <p:sldId id="273" r:id="rId16"/>
    <p:sldId id="275" r:id="rId17"/>
    <p:sldId id="274" r:id="rId18"/>
    <p:sldId id="271" r:id="rId19"/>
    <p:sldId id="270" r:id="rId20"/>
    <p:sldId id="276" r:id="rId21"/>
    <p:sldId id="258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F"/>
    <a:srgbClr val="C10020"/>
    <a:srgbClr val="C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29" autoAdjust="0"/>
  </p:normalViewPr>
  <p:slideViewPr>
    <p:cSldViewPr snapToGrid="0" snapToObjects="1">
      <p:cViewPr>
        <p:scale>
          <a:sx n="50" d="100"/>
          <a:sy n="50" d="100"/>
        </p:scale>
        <p:origin x="-173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F23A-6008-44D4-99C6-AE66269CD2FA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5CBF1-5574-4F19-9CC1-F41BBB1FB6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37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Welcome and Introductions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10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 dirty="0" smtClean="0"/>
              <a:t>Indirect discrimination				8. Harassment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				9. </a:t>
            </a:r>
            <a:r>
              <a:rPr lang="en-US" altLang="en-US" dirty="0" err="1" smtClean="0"/>
              <a:t>Victimisation</a:t>
            </a:r>
            <a:endParaRPr lang="en-US" altLang="en-US" dirty="0" smtClean="0"/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No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 and harassment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Indirect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pPr marL="228600" indent="-228600">
              <a:buFontTx/>
              <a:buAutoNum type="arabicPeriod"/>
            </a:pPr>
            <a:endParaRPr lang="en-US" altLang="en-US" dirty="0" smtClean="0"/>
          </a:p>
          <a:p>
            <a:pPr marL="228600" indent="-228600">
              <a:buFontTx/>
              <a:buAutoNum type="arabicPeriod"/>
            </a:pPr>
            <a:endParaRPr lang="en-US" alt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249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GB" altLang="en-US" dirty="0" smtClean="0"/>
              <a:t>Everyone should get a piece of flipchart paper</a:t>
            </a:r>
          </a:p>
          <a:p>
            <a:pPr marL="228600" indent="-228600" eaLnBrk="1" hangingPunct="1"/>
            <a:endParaRPr lang="en-GB" altLang="en-US" dirty="0" smtClean="0"/>
          </a:p>
          <a:p>
            <a:pPr marL="228600" indent="-228600" eaLnBrk="1" hangingPunct="1"/>
            <a:r>
              <a:rPr lang="en-GB" altLang="en-US" dirty="0" smtClean="0"/>
              <a:t>Pens and other materials – magazines, glue, </a:t>
            </a:r>
            <a:r>
              <a:rPr lang="en-GB" altLang="en-US" dirty="0" err="1" smtClean="0"/>
              <a:t>etc</a:t>
            </a:r>
            <a:r>
              <a:rPr lang="en-GB" altLang="en-US" dirty="0" smtClean="0"/>
              <a:t> could also be made available</a:t>
            </a:r>
          </a:p>
          <a:p>
            <a:pPr marL="228600" indent="-228600" eaLnBrk="1" hangingPunct="1"/>
            <a:endParaRPr lang="en-GB" altLang="en-US" dirty="0" smtClean="0"/>
          </a:p>
          <a:p>
            <a:pPr marL="228600" indent="-228600" eaLnBrk="1" hangingPunct="1"/>
            <a:r>
              <a:rPr lang="en-GB" altLang="en-US" dirty="0" smtClean="0"/>
              <a:t>After twenty minutes the individuals display their shields, talking about each section and the motto.</a:t>
            </a:r>
          </a:p>
          <a:p>
            <a:pPr marL="228600" indent="-228600" eaLnBrk="1" hangingPunct="1"/>
            <a:endParaRPr lang="en-GB" altLang="en-US" dirty="0" smtClean="0"/>
          </a:p>
          <a:p>
            <a:pPr marL="228600" indent="-228600" eaLnBrk="1" hangingPunct="1"/>
            <a:r>
              <a:rPr lang="en-GB" altLang="en-US" dirty="0" smtClean="0"/>
              <a:t>Feedback from the trainer should be positive and encourage the group to value the individual nature of each shield.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34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What do we understand about: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Prejudice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Discrimination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654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In groups develop a creative and powerful statement that reflects the organisation’s ethos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672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Individuals should bring copies of their Equality Policy so that in small groups, participants can share good practice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66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Ice-breaker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3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Refer to the group’s definition of Equality and Diversity from the last session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83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Add any specific rules for your group or ask the group to add their own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93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Split the participants into groups of three or four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Each group must find 5 similarities between each individual – what have they all got in common – </a:t>
            </a:r>
            <a:r>
              <a:rPr lang="en-GB" altLang="en-US" dirty="0" err="1" smtClean="0"/>
              <a:t>ie</a:t>
            </a:r>
            <a:r>
              <a:rPr lang="en-GB" altLang="en-US" dirty="0" smtClean="0"/>
              <a:t> they each have blue eyes, or they all have visited China, </a:t>
            </a:r>
            <a:r>
              <a:rPr lang="en-GB" altLang="en-US" dirty="0" err="1" smtClean="0"/>
              <a:t>etc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The aim is to find more obscure similarities than the other groups.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Feedback and share the similarities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04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Refresh the group of their Diversity definition.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Explain that we all have differences which must be respected and celebrated. However, with some work and dialogue we can find similarities too. These bring understanding and rapport.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7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answers to each scenario is in the notes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94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 dirty="0" smtClean="0"/>
              <a:t>Indirect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No discrimination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47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 dirty="0" smtClean="0"/>
              <a:t>Indirect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No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 and harassment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Indirect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pPr marL="228600" indent="-228600">
              <a:buFontTx/>
              <a:buAutoNum type="arabicPeriod"/>
            </a:pPr>
            <a:r>
              <a:rPr lang="en-US" altLang="en-US" dirty="0" smtClean="0"/>
              <a:t>Direct discrimination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5CBF1-5574-4F19-9CC1-F41BBB1FB60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20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06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74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07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55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6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33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4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6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2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19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5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96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Scenarios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400" dirty="0"/>
              <a:t>1. A Jewish man is sacked for refusing to work on a Saturday when the shift patterns changed for all staff in the factory.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2. A single mother fails to get promotion due to concerns over her capacity to commit to the time and flexibility required.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3. A movie company advertises for black actors to play roles in a historic drama set in Africa. They turn down applications from white actors.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3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Scenarios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GB" sz="2400" dirty="0"/>
              <a:t>4. A fundamental Christian tells disabled colleagues that if they repent their sins they would be healed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5. A waiter refuses to serve a Sikh family because the dress code requires hats to be removed.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6. A worker does not get a bonus because she supported a colleague in her claim for sexual harassment.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7. A man is refused a role as a youth worker and told there was no vacancies but finds out later that a female neighbour was offered a role shortly after.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Scenarios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400" dirty="0"/>
              <a:t>8. A young man with dyslexia is called </a:t>
            </a:r>
            <a:r>
              <a:rPr lang="en-GB" sz="2400" dirty="0" err="1"/>
              <a:t>Trebor</a:t>
            </a:r>
            <a:r>
              <a:rPr lang="en-GB" sz="2400" dirty="0"/>
              <a:t> (his name Robert spelt backwards) and his youth worker has heard people talking and laughing at him.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9. After complaining to a senior manager about the way her line-manager treats her, an employee accepts a job elsewhere. Having left her post she finds that the new job offer has been revoked due to a poor reference.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30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Practice Implications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/>
              <a:t>Small groups should discuss and create youth work scenarios that explore the topics covered during this session.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Once complete, the scenarios should be given to the other groups to come up with solutions and ideas.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70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</a:t>
            </a:r>
            <a:r>
              <a:rPr lang="en-GB" altLang="en-US" sz="3600" dirty="0" smtClean="0"/>
              <a:t>Diversity</a:t>
            </a:r>
            <a:br>
              <a:rPr lang="en-GB" altLang="en-US" sz="3600" dirty="0" smtClean="0"/>
            </a:br>
            <a:r>
              <a:rPr lang="en-GB" altLang="en-US" sz="3600" dirty="0" smtClean="0"/>
              <a:t>Who am I?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altLang="en-US" sz="2400" dirty="0"/>
              <a:t>On a side of flipchart paper create a shield that identifies and celebrates you. Your shield should have four sections:</a:t>
            </a:r>
          </a:p>
          <a:p>
            <a:pPr marL="0" indent="0">
              <a:buFontTx/>
              <a:buNone/>
            </a:pPr>
            <a:endParaRPr lang="en-GB" altLang="en-US" sz="1800" dirty="0"/>
          </a:p>
          <a:p>
            <a:pPr marL="0" indent="0">
              <a:buFontTx/>
              <a:buNone/>
            </a:pPr>
            <a:r>
              <a:rPr lang="en-GB" altLang="en-US" sz="2400" dirty="0"/>
              <a:t>What is your favourite hobby</a:t>
            </a:r>
          </a:p>
          <a:p>
            <a:pPr marL="0" indent="0">
              <a:buFontTx/>
              <a:buNone/>
            </a:pPr>
            <a:r>
              <a:rPr lang="en-GB" altLang="en-US" sz="2400" dirty="0"/>
              <a:t>What are you most proud of?</a:t>
            </a:r>
          </a:p>
          <a:p>
            <a:pPr marL="0" indent="0">
              <a:buFontTx/>
              <a:buNone/>
            </a:pPr>
            <a:r>
              <a:rPr lang="en-GB" altLang="en-US" sz="2400" dirty="0"/>
              <a:t>What is your aspiration for the future?</a:t>
            </a:r>
          </a:p>
          <a:p>
            <a:pPr marL="0" indent="0">
              <a:buFontTx/>
              <a:buNone/>
            </a:pPr>
            <a:r>
              <a:rPr lang="en-GB" altLang="en-US" sz="2400" dirty="0"/>
              <a:t>Who do you admire most?</a:t>
            </a:r>
          </a:p>
          <a:p>
            <a:pPr marL="0" indent="0">
              <a:buFontTx/>
              <a:buNone/>
            </a:pPr>
            <a:endParaRPr lang="en-GB" altLang="en-US" sz="1800" dirty="0"/>
          </a:p>
          <a:p>
            <a:pPr marL="0" indent="0">
              <a:buFontTx/>
              <a:buNone/>
            </a:pPr>
            <a:r>
              <a:rPr lang="en-GB" altLang="en-US" sz="2400" dirty="0"/>
              <a:t>You should also write a motto for yourself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08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and Diversity Policies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000" dirty="0"/>
              <a:t>To ensure that we take the issues of equality and diversity seriously we should review our organisational policies and procedures regularly</a:t>
            </a:r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400" b="1" dirty="0"/>
              <a:t>Do they discriminate against any individual or group?</a:t>
            </a:r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r>
              <a:rPr lang="en-GB" sz="2400" b="1" dirty="0"/>
              <a:t>How do they celebrate and promote the uniqueness within the project and wider community?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9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90750"/>
            <a:ext cx="8229600" cy="20764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and Diversity Statement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1694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305050"/>
            <a:ext cx="8229600" cy="16954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Policy Examples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20177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26260"/>
            <a:ext cx="8229600" cy="73819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Practice Ideas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9" t="24414" r="15157" b="36133"/>
          <a:stretch/>
        </p:blipFill>
        <p:spPr bwMode="auto">
          <a:xfrm>
            <a:off x="266700" y="1464455"/>
            <a:ext cx="8572500" cy="486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9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4241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Any Questions?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19024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81150"/>
            <a:ext cx="8229600" cy="41719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Equality &amp; Diversity</a:t>
            </a:r>
            <a:br>
              <a:rPr lang="en-GB" altLang="en-US" sz="3600" dirty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/>
            </a:r>
            <a:br>
              <a:rPr lang="en-GB" altLang="en-US" sz="3600" dirty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Training</a:t>
            </a:r>
            <a:br>
              <a:rPr lang="en-GB" altLang="en-US" sz="3600" dirty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/>
            </a:r>
            <a:br>
              <a:rPr lang="en-GB" altLang="en-US" sz="3600" dirty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Session Three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37347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kern="0" dirty="0"/>
              <a:t>Evaluation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157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en-US" sz="4000" dirty="0"/>
              <a:t>What have we learnt from the three sessions?</a:t>
            </a:r>
            <a:endParaRPr lang="it-IT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60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5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Aim of Session</a:t>
            </a: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69975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Diversity?</a:t>
            </a:r>
          </a:p>
          <a:p>
            <a:pPr marL="1069975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How does it effect our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practice?</a:t>
            </a:r>
          </a:p>
          <a:p>
            <a:pPr marL="1069975">
              <a:defRPr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it demonstrated in our policies and processes?</a:t>
            </a:r>
          </a:p>
          <a:p>
            <a:pPr marL="1069975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661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 the end of the session, participants will be able to: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/>
              <a:t>Show an understanding of the meaning of Diversity</a:t>
            </a:r>
          </a:p>
          <a:p>
            <a:pPr>
              <a:defRPr/>
            </a:pPr>
            <a:r>
              <a:rPr lang="en-GB" sz="2400" dirty="0"/>
              <a:t>Articulate the importance of diversity in the youth work curriculum </a:t>
            </a:r>
          </a:p>
          <a:p>
            <a:pPr>
              <a:defRPr/>
            </a:pPr>
            <a:r>
              <a:rPr lang="en-GB" sz="2400" dirty="0"/>
              <a:t>Reflect on practice, policies and processes</a:t>
            </a: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39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Groundrules</a:t>
            </a:r>
            <a:endParaRPr lang="en-GB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Listen and value everyone’s input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Respect confidentiality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after yourself and opt out if needed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 differences constructively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 question is too stupid to ask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84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3600" y="2878927"/>
            <a:ext cx="5086350" cy="1443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8000" b="1" dirty="0">
                <a:latin typeface="Calibri" pitchFamily="34" charset="0"/>
                <a:cs typeface="Calibri" pitchFamily="34" charset="0"/>
              </a:rPr>
              <a:t>Similarities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69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6800" y="2971800"/>
            <a:ext cx="7143750" cy="1638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7200" b="1" dirty="0">
                <a:latin typeface="Calibri" pitchFamily="34" charset="0"/>
                <a:cs typeface="Calibri" pitchFamily="34" charset="0"/>
              </a:rPr>
              <a:t>What is Diversity?</a:t>
            </a:r>
          </a:p>
          <a:p>
            <a:pPr marL="0" indent="0">
              <a:buNone/>
            </a:pPr>
            <a:endParaRPr lang="it-IT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2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2400" dirty="0"/>
              <a:t>Recognising difference</a:t>
            </a:r>
          </a:p>
          <a:p>
            <a:pPr marL="0" indent="0">
              <a:buFontTx/>
              <a:buNone/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Respecting and valuing uniqueness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Everyone having opportunities to reach their full potential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Promoting an inclusive culture.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51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Scenarios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altLang="en-US" sz="2400" dirty="0"/>
              <a:t>In small groups, read the following situations and decide what type of discrimination is occurring:</a:t>
            </a:r>
          </a:p>
          <a:p>
            <a:pPr marL="0" indent="0">
              <a:buFontTx/>
              <a:buNone/>
              <a:defRPr/>
            </a:pPr>
            <a:endParaRPr lang="en-GB" altLang="en-US" sz="2400" dirty="0"/>
          </a:p>
          <a:p>
            <a:pPr marL="0" indent="0">
              <a:buFontTx/>
              <a:buNone/>
              <a:defRPr/>
            </a:pPr>
            <a:r>
              <a:rPr lang="en-GB" altLang="en-US" sz="2400" dirty="0"/>
              <a:t>	Direct or </a:t>
            </a:r>
            <a:r>
              <a:rPr lang="en-US" altLang="en-US" sz="2400" dirty="0"/>
              <a:t>Indirect discrimination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/>
              <a:t>	No discrimination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/>
              <a:t>	Harassment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Victimisation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45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831</Words>
  <Application>Microsoft Office PowerPoint</Application>
  <PresentationFormat>Presentazione su schermo (4:3)</PresentationFormat>
  <Paragraphs>148</Paragraphs>
  <Slides>21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Presentazione standard di PowerPoint</vt:lpstr>
      <vt:lpstr>Equality &amp; Diversity  Training  Session Three</vt:lpstr>
      <vt:lpstr>Equality &amp; Diversity</vt:lpstr>
      <vt:lpstr>Equality &amp; Diversity</vt:lpstr>
      <vt:lpstr>Equality &amp; Diversity</vt:lpstr>
      <vt:lpstr>Equality &amp; Diversity</vt:lpstr>
      <vt:lpstr>Equality &amp; Diversity</vt:lpstr>
      <vt:lpstr>Diversity</vt:lpstr>
      <vt:lpstr>Scenarios</vt:lpstr>
      <vt:lpstr>Scenarios</vt:lpstr>
      <vt:lpstr>Scenarios</vt:lpstr>
      <vt:lpstr>Scenarios</vt:lpstr>
      <vt:lpstr>Practice Implications</vt:lpstr>
      <vt:lpstr>Equality &amp; Diversity Who am I?</vt:lpstr>
      <vt:lpstr>Equality and Diversity Policies</vt:lpstr>
      <vt:lpstr>Equality and Diversity Statement</vt:lpstr>
      <vt:lpstr>Policy Examples</vt:lpstr>
      <vt:lpstr>Practice Ideas</vt:lpstr>
      <vt:lpstr>Any Questions?</vt:lpstr>
      <vt:lpstr>Evaluation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Marianna Giuliana</dc:creator>
  <cp:lastModifiedBy>Cecilie</cp:lastModifiedBy>
  <cp:revision>13</cp:revision>
  <dcterms:created xsi:type="dcterms:W3CDTF">2016-03-23T15:43:50Z</dcterms:created>
  <dcterms:modified xsi:type="dcterms:W3CDTF">2017-09-15T09:11:37Z</dcterms:modified>
</cp:coreProperties>
</file>