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57" r:id="rId3"/>
    <p:sldId id="268" r:id="rId4"/>
    <p:sldId id="267" r:id="rId5"/>
    <p:sldId id="266" r:id="rId6"/>
    <p:sldId id="265" r:id="rId7"/>
    <p:sldId id="264" r:id="rId8"/>
    <p:sldId id="263" r:id="rId9"/>
    <p:sldId id="262" r:id="rId10"/>
    <p:sldId id="261" r:id="rId11"/>
    <p:sldId id="260" r:id="rId12"/>
    <p:sldId id="259" r:id="rId13"/>
    <p:sldId id="269" r:id="rId14"/>
    <p:sldId id="272" r:id="rId15"/>
    <p:sldId id="273" r:id="rId16"/>
    <p:sldId id="275" r:id="rId17"/>
    <p:sldId id="274" r:id="rId18"/>
    <p:sldId id="271" r:id="rId19"/>
    <p:sldId id="270" r:id="rId20"/>
    <p:sldId id="276" r:id="rId21"/>
    <p:sldId id="258" r:id="rId22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245F"/>
    <a:srgbClr val="C10020"/>
    <a:srgbClr val="C2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429" autoAdjust="0"/>
  </p:normalViewPr>
  <p:slideViewPr>
    <p:cSldViewPr snapToGrid="0" snapToObjects="1">
      <p:cViewPr>
        <p:scale>
          <a:sx n="50" d="100"/>
          <a:sy n="50" d="100"/>
        </p:scale>
        <p:origin x="-1734" y="-9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B0F23A-6008-44D4-99C6-AE66269CD2FA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65CBF1-5574-4F19-9CC1-F41BBB1FB60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1379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Welcome and Introductions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4106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altLang="en-US" dirty="0" smtClean="0"/>
              <a:t>Indirect discrimination				8. Harassment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Direct discrimination				9. </a:t>
            </a:r>
            <a:r>
              <a:rPr lang="en-US" altLang="en-US" dirty="0" err="1" smtClean="0"/>
              <a:t>Victimisation</a:t>
            </a:r>
            <a:endParaRPr lang="en-US" altLang="en-US" dirty="0" smtClean="0"/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No discrimination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Direct discrimination and harassment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Indirect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Direct discrimination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Direct discrimination</a:t>
            </a:r>
          </a:p>
          <a:p>
            <a:pPr marL="228600" indent="-228600">
              <a:buFontTx/>
              <a:buAutoNum type="arabicPeriod"/>
            </a:pPr>
            <a:endParaRPr lang="en-US" altLang="en-US" dirty="0" smtClean="0"/>
          </a:p>
          <a:p>
            <a:pPr marL="228600" indent="-228600">
              <a:buFontTx/>
              <a:buAutoNum type="arabicPeriod"/>
            </a:pPr>
            <a:endParaRPr lang="en-US" altLang="en-US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12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612495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 eaLnBrk="1" hangingPunct="1"/>
            <a:r>
              <a:rPr lang="en-GB" altLang="en-US" dirty="0" smtClean="0"/>
              <a:t>Everyone should get a piece of flipchart paper</a:t>
            </a:r>
          </a:p>
          <a:p>
            <a:pPr marL="228600" indent="-228600" eaLnBrk="1" hangingPunct="1"/>
            <a:endParaRPr lang="en-GB" altLang="en-US" dirty="0" smtClean="0"/>
          </a:p>
          <a:p>
            <a:pPr marL="228600" indent="-228600" eaLnBrk="1" hangingPunct="1"/>
            <a:r>
              <a:rPr lang="en-GB" altLang="en-US" dirty="0" smtClean="0"/>
              <a:t>Pens and other materials – magazines, glue, </a:t>
            </a:r>
            <a:r>
              <a:rPr lang="en-GB" altLang="en-US" dirty="0" err="1" smtClean="0"/>
              <a:t>etc</a:t>
            </a:r>
            <a:r>
              <a:rPr lang="en-GB" altLang="en-US" dirty="0" smtClean="0"/>
              <a:t> could also be made available</a:t>
            </a:r>
          </a:p>
          <a:p>
            <a:pPr marL="228600" indent="-228600" eaLnBrk="1" hangingPunct="1"/>
            <a:endParaRPr lang="en-GB" altLang="en-US" dirty="0" smtClean="0"/>
          </a:p>
          <a:p>
            <a:pPr marL="228600" indent="-228600" eaLnBrk="1" hangingPunct="1"/>
            <a:r>
              <a:rPr lang="en-GB" altLang="en-US" dirty="0" smtClean="0"/>
              <a:t>After twenty minutes the individuals display their shields, talking about each section and the motto.</a:t>
            </a:r>
          </a:p>
          <a:p>
            <a:pPr marL="228600" indent="-228600" eaLnBrk="1" hangingPunct="1"/>
            <a:endParaRPr lang="en-GB" altLang="en-US" dirty="0" smtClean="0"/>
          </a:p>
          <a:p>
            <a:pPr marL="228600" indent="-228600" eaLnBrk="1" hangingPunct="1"/>
            <a:r>
              <a:rPr lang="en-GB" altLang="en-US" dirty="0" smtClean="0"/>
              <a:t>Feedback from the trainer should be positive and encourage the group to value the individual nature of each shield.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14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123495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What do we understand about: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Prejudice</a:t>
            </a:r>
          </a:p>
          <a:p>
            <a:pPr eaLnBrk="1" hangingPunct="1"/>
            <a:endParaRPr lang="en-GB" altLang="en-US" dirty="0" smtClean="0"/>
          </a:p>
          <a:p>
            <a:pPr eaLnBrk="1" hangingPunct="1"/>
            <a:r>
              <a:rPr lang="en-GB" altLang="en-US" dirty="0" smtClean="0"/>
              <a:t>Discrimination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15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06541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In groups develop a creative and powerful statement that reflects the organisation’s ethos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16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967287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Individuals should bring copies of their Equality Policy so that in small groups, participants can share good practice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17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45663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Ice-breaker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234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/>
              <a:t>Refer to the group’s definition of Equality and Diversity from the last session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832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n-US" dirty="0" smtClean="0"/>
              <a:t>Add any specific rules for your group or ask the group to add their own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709305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Split the participants into groups of three or four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Each group must find 5 similarities between each individual – what have they all got in common – </a:t>
            </a:r>
            <a:r>
              <a:rPr lang="en-GB" altLang="en-US" dirty="0" err="1" smtClean="0"/>
              <a:t>ie</a:t>
            </a:r>
            <a:r>
              <a:rPr lang="en-GB" altLang="en-US" dirty="0" smtClean="0"/>
              <a:t> they each have blue eyes, or they all have visited China, </a:t>
            </a:r>
            <a:r>
              <a:rPr lang="en-GB" altLang="en-US" dirty="0" err="1" smtClean="0"/>
              <a:t>etc</a:t>
            </a:r>
            <a:endParaRPr lang="en-GB" altLang="en-US" dirty="0" smtClean="0"/>
          </a:p>
          <a:p>
            <a:endParaRPr lang="en-GB" altLang="en-US" dirty="0" smtClean="0"/>
          </a:p>
          <a:p>
            <a:r>
              <a:rPr lang="en-GB" altLang="en-US" dirty="0" smtClean="0"/>
              <a:t>The aim is to find more obscure similarities than the other groups.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Feedback and share the similarities</a:t>
            </a:r>
          </a:p>
          <a:p>
            <a:endParaRPr lang="en-GB" altLang="en-US" dirty="0" smtClean="0"/>
          </a:p>
          <a:p>
            <a:endParaRPr lang="en-GB" altLang="en-US" dirty="0" smtClean="0"/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6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404235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altLang="en-US" dirty="0" smtClean="0"/>
              <a:t>Refresh the group of their Diversity definition.</a:t>
            </a:r>
          </a:p>
          <a:p>
            <a:endParaRPr lang="en-GB" altLang="en-US" dirty="0" smtClean="0"/>
          </a:p>
          <a:p>
            <a:r>
              <a:rPr lang="en-GB" altLang="en-US" dirty="0" smtClean="0"/>
              <a:t>Explain that we all have differences which must be respected and celebrated. However, with some work and dialogue we can find similarities too. These bring understanding and rapport.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37641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altLang="en-US" dirty="0" smtClean="0"/>
              <a:t>The answers to each scenario is in the notes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549479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altLang="en-US" dirty="0" smtClean="0"/>
              <a:t>Indirect discrimination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Direct discrimination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No discrimination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4774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Tx/>
              <a:buAutoNum type="arabicPeriod"/>
            </a:pPr>
            <a:r>
              <a:rPr lang="en-US" altLang="en-US" dirty="0" smtClean="0"/>
              <a:t>Indirect discrimination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Direct discrimination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No discrimination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Direct discrimination and harassment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Indirect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Direct discrimination</a:t>
            </a:r>
          </a:p>
          <a:p>
            <a:pPr marL="228600" indent="-228600">
              <a:buFontTx/>
              <a:buAutoNum type="arabicPeriod"/>
            </a:pPr>
            <a:r>
              <a:rPr lang="en-US" altLang="en-US" dirty="0" smtClean="0"/>
              <a:t>Direct discrimination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965CBF1-5574-4F19-9CC1-F41BBB1FB60C}" type="slidenum">
              <a:rPr lang="it-IT" smtClean="0"/>
              <a:t>11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2205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17068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27426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9072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1553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39565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443366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642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45601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0233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6719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90057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0DF2E-00F9-6847-B525-8C00CE9C2E1C}" type="datetimeFigureOut">
              <a:rPr lang="it-IT" smtClean="0"/>
              <a:t>15/09/2017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4DF60E-3CAE-B040-9E68-DF231C67D20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19629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80619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Scenarios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sz="2400" dirty="0"/>
              <a:t>1. A Jewish man is sacked for refusing to work on a Saturday when the shift patterns changed for all staff in the factory.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2. A single mother fails to get promotion due to concerns over her capacity to commit to the time and flexibility required.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3. A movie company advertises for black actors to play roles in a historic drama set in Africa. They turn down applications from white actors.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1934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Scenarios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 fontScale="92500" lnSpcReduction="20000"/>
          </a:bodyPr>
          <a:lstStyle/>
          <a:p>
            <a:pPr marL="0" indent="0">
              <a:buFontTx/>
              <a:buNone/>
              <a:defRPr/>
            </a:pPr>
            <a:r>
              <a:rPr lang="en-GB" sz="2400" dirty="0"/>
              <a:t>4. A fundamental Christian tells disabled colleagues that if they repent their sins they would be healed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5. A waiter refuses to serve a Sikh family because the dress code requires hats to be removed.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6. A worker does not get a bonus because she supported a colleague in her claim for sexual harassment.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7. A man is refused a role as a youth worker and told there was no vacancies but finds out later that a female neighbour was offered a role shortly after.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60620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Scenarios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sz="2400" dirty="0"/>
              <a:t>8. A young man with dyslexia is called </a:t>
            </a:r>
            <a:r>
              <a:rPr lang="en-GB" sz="2400" dirty="0" err="1"/>
              <a:t>Trebor</a:t>
            </a:r>
            <a:r>
              <a:rPr lang="en-GB" sz="2400" dirty="0"/>
              <a:t> (his name Robert spelt backwards) and his youth worker has heard people talking and laughing at him.</a:t>
            </a:r>
          </a:p>
          <a:p>
            <a:pPr marL="0" indent="0">
              <a:buFontTx/>
              <a:buNone/>
              <a:defRPr/>
            </a:pPr>
            <a:endParaRPr lang="en-GB" sz="2400" dirty="0"/>
          </a:p>
          <a:p>
            <a:pPr marL="0" indent="0">
              <a:buFontTx/>
              <a:buNone/>
              <a:defRPr/>
            </a:pPr>
            <a:r>
              <a:rPr lang="en-GB" sz="2400" dirty="0"/>
              <a:t>9. After complaining to a senior manager about the way her line-manager treats her, an employee accepts a job elsewhere. Having left her post she finds that the new job offer has been revoked due to a poor reference.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53007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Practice Implications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2400" dirty="0"/>
              <a:t>Small groups should discuss and create youth work scenarios that explore the topics covered during this session.</a:t>
            </a:r>
          </a:p>
          <a:p>
            <a:pPr marL="0" indent="0">
              <a:buNone/>
            </a:pPr>
            <a:endParaRPr lang="en-GB" altLang="en-US" sz="2400" dirty="0"/>
          </a:p>
          <a:p>
            <a:pPr marL="0" indent="0">
              <a:buNone/>
            </a:pPr>
            <a:r>
              <a:rPr lang="en-GB" altLang="en-US" sz="2400" dirty="0"/>
              <a:t>Once complete, the scenarios should be given to the other groups to come up with solutions and ideas.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5702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 fontScale="90000"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</a:t>
            </a:r>
            <a:r>
              <a:rPr lang="en-GB" altLang="en-US" sz="3600" dirty="0" smtClean="0"/>
              <a:t>Diversity</a:t>
            </a:r>
            <a:br>
              <a:rPr lang="en-GB" altLang="en-US" sz="3600" dirty="0" smtClean="0"/>
            </a:br>
            <a:r>
              <a:rPr lang="en-GB" altLang="en-US" sz="3600" dirty="0" smtClean="0"/>
              <a:t>Who am I?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</a:pPr>
            <a:r>
              <a:rPr lang="en-GB" altLang="en-US" sz="2400" dirty="0"/>
              <a:t>On a side of flipchart paper create a shield that identifies and celebrates you. Your shield should have four sections:</a:t>
            </a:r>
          </a:p>
          <a:p>
            <a:pPr marL="0" indent="0">
              <a:buFontTx/>
              <a:buNone/>
            </a:pPr>
            <a:endParaRPr lang="en-GB" altLang="en-US" sz="1800" dirty="0"/>
          </a:p>
          <a:p>
            <a:pPr marL="0" indent="0">
              <a:buFontTx/>
              <a:buNone/>
            </a:pPr>
            <a:r>
              <a:rPr lang="en-GB" altLang="en-US" sz="2400" dirty="0"/>
              <a:t>What is your favourite hobby</a:t>
            </a:r>
          </a:p>
          <a:p>
            <a:pPr marL="0" indent="0">
              <a:buFontTx/>
              <a:buNone/>
            </a:pPr>
            <a:r>
              <a:rPr lang="en-GB" altLang="en-US" sz="2400" dirty="0"/>
              <a:t>What are you most proud of?</a:t>
            </a:r>
          </a:p>
          <a:p>
            <a:pPr marL="0" indent="0">
              <a:buFontTx/>
              <a:buNone/>
            </a:pPr>
            <a:r>
              <a:rPr lang="en-GB" altLang="en-US" sz="2400" dirty="0"/>
              <a:t>What is your aspiration for the future?</a:t>
            </a:r>
          </a:p>
          <a:p>
            <a:pPr marL="0" indent="0">
              <a:buFontTx/>
              <a:buNone/>
            </a:pPr>
            <a:r>
              <a:rPr lang="en-GB" altLang="en-US" sz="2400" dirty="0"/>
              <a:t>Who do you admire most?</a:t>
            </a:r>
          </a:p>
          <a:p>
            <a:pPr marL="0" indent="0">
              <a:buFontTx/>
              <a:buNone/>
            </a:pPr>
            <a:endParaRPr lang="en-GB" altLang="en-US" sz="1800" dirty="0"/>
          </a:p>
          <a:p>
            <a:pPr marL="0" indent="0">
              <a:buFontTx/>
              <a:buNone/>
            </a:pPr>
            <a:r>
              <a:rPr lang="en-GB" altLang="en-US" sz="2400" dirty="0"/>
              <a:t>You should also write a motto for yourself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390824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and Diversity Policies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sz="2000" dirty="0"/>
              <a:t>To ensure that we take the issues of equality and diversity seriously we should review our organisational policies and procedures regularly</a:t>
            </a:r>
          </a:p>
          <a:p>
            <a:pPr marL="0" indent="0">
              <a:buFontTx/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400" b="1" dirty="0"/>
              <a:t>Do they discriminate against any individual or group?</a:t>
            </a:r>
          </a:p>
          <a:p>
            <a:pPr>
              <a:defRPr/>
            </a:pPr>
            <a:endParaRPr lang="en-GB" sz="2400" b="1" dirty="0"/>
          </a:p>
          <a:p>
            <a:pPr>
              <a:defRPr/>
            </a:pPr>
            <a:r>
              <a:rPr lang="en-GB" sz="2400" b="1" dirty="0"/>
              <a:t>How do they celebrate and promote the uniqueness within the project and wider community?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997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90750"/>
            <a:ext cx="8229600" cy="20764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and Diversity Statement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</p:spTree>
    <p:extLst>
      <p:ext uri="{BB962C8B-B14F-4D97-AF65-F5344CB8AC3E}">
        <p14:creationId xmlns:p14="http://schemas.microsoft.com/office/powerpoint/2010/main" val="1694632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305050"/>
            <a:ext cx="8229600" cy="16954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Policy Examples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</p:spTree>
    <p:extLst>
      <p:ext uri="{BB962C8B-B14F-4D97-AF65-F5344CB8AC3E}">
        <p14:creationId xmlns:p14="http://schemas.microsoft.com/office/powerpoint/2010/main" val="2017752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26260"/>
            <a:ext cx="8229600" cy="738196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Practice Ideas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9" t="24414" r="15157" b="36133"/>
          <a:stretch/>
        </p:blipFill>
        <p:spPr bwMode="auto">
          <a:xfrm>
            <a:off x="266700" y="1464455"/>
            <a:ext cx="8572500" cy="48641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1989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4241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Any Questions?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</p:spTree>
    <p:extLst>
      <p:ext uri="{BB962C8B-B14F-4D97-AF65-F5344CB8AC3E}">
        <p14:creationId xmlns:p14="http://schemas.microsoft.com/office/powerpoint/2010/main" val="190247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581150"/>
            <a:ext cx="8229600" cy="417195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>
                <a:latin typeface="Calibri" pitchFamily="34" charset="0"/>
                <a:cs typeface="Calibri" pitchFamily="34" charset="0"/>
              </a:rPr>
              <a:t>Equality &amp; Diversity</a:t>
            </a:r>
            <a:br>
              <a:rPr lang="en-GB" altLang="en-US" sz="3600" dirty="0">
                <a:latin typeface="Calibri" pitchFamily="34" charset="0"/>
                <a:cs typeface="Calibri" pitchFamily="34" charset="0"/>
              </a:rPr>
            </a:br>
            <a:r>
              <a:rPr lang="en-GB" altLang="en-US" sz="3600" dirty="0">
                <a:latin typeface="Calibri" pitchFamily="34" charset="0"/>
                <a:cs typeface="Calibri" pitchFamily="34" charset="0"/>
              </a:rPr>
              <a:t/>
            </a:r>
            <a:br>
              <a:rPr lang="en-GB" altLang="en-US" sz="3600" dirty="0">
                <a:latin typeface="Calibri" pitchFamily="34" charset="0"/>
                <a:cs typeface="Calibri" pitchFamily="34" charset="0"/>
              </a:rPr>
            </a:br>
            <a:r>
              <a:rPr lang="en-GB" altLang="en-US" sz="3600" dirty="0">
                <a:latin typeface="Calibri" pitchFamily="34" charset="0"/>
                <a:cs typeface="Calibri" pitchFamily="34" charset="0"/>
              </a:rPr>
              <a:t>Training</a:t>
            </a:r>
            <a:br>
              <a:rPr lang="en-GB" altLang="en-US" sz="3600" dirty="0">
                <a:latin typeface="Calibri" pitchFamily="34" charset="0"/>
                <a:cs typeface="Calibri" pitchFamily="34" charset="0"/>
              </a:rPr>
            </a:br>
            <a:r>
              <a:rPr lang="en-GB" altLang="en-US" sz="3600" dirty="0">
                <a:latin typeface="Calibri" pitchFamily="34" charset="0"/>
                <a:cs typeface="Calibri" pitchFamily="34" charset="0"/>
              </a:rPr>
              <a:t/>
            </a:r>
            <a:br>
              <a:rPr lang="en-GB" altLang="en-US" sz="3600" dirty="0">
                <a:latin typeface="Calibri" pitchFamily="34" charset="0"/>
                <a:cs typeface="Calibri" pitchFamily="34" charset="0"/>
              </a:rPr>
            </a:br>
            <a:r>
              <a:rPr lang="en-GB" altLang="en-US" sz="3600" dirty="0">
                <a:latin typeface="Calibri" pitchFamily="34" charset="0"/>
                <a:cs typeface="Calibri" pitchFamily="34" charset="0"/>
              </a:rPr>
              <a:t>Session Three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</p:spTree>
    <p:extLst>
      <p:ext uri="{BB962C8B-B14F-4D97-AF65-F5344CB8AC3E}">
        <p14:creationId xmlns:p14="http://schemas.microsoft.com/office/powerpoint/2010/main" val="373473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kern="0" dirty="0"/>
              <a:t>Evaluation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15754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altLang="en-US" sz="4000" dirty="0"/>
              <a:t>What have we learnt from the three sessions?</a:t>
            </a:r>
            <a:endParaRPr lang="it-IT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76054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0551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Aim of Session</a:t>
            </a:r>
          </a:p>
          <a:p>
            <a:pPr>
              <a:lnSpc>
                <a:spcPct val="90000"/>
              </a:lnSpc>
              <a:defRPr/>
            </a:pP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1069975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What is Diversity?</a:t>
            </a:r>
          </a:p>
          <a:p>
            <a:pPr marL="1069975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How does it effect our </a:t>
            </a: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practice?</a:t>
            </a:r>
          </a:p>
          <a:p>
            <a:pPr marL="1069975">
              <a:defRPr/>
            </a:pPr>
            <a:r>
              <a:rPr lang="en-GB" sz="2400" dirty="0" smtClean="0">
                <a:latin typeface="Calibri" panose="020F0502020204030204" pitchFamily="34" charset="0"/>
                <a:cs typeface="Calibri" panose="020F0502020204030204" pitchFamily="34" charset="0"/>
              </a:rPr>
              <a:t>How </a:t>
            </a: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is it demonstrated in our policies and processes?</a:t>
            </a:r>
          </a:p>
          <a:p>
            <a:pPr marL="1069975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Practice ideas</a:t>
            </a:r>
          </a:p>
        </p:txBody>
      </p:sp>
    </p:spTree>
    <p:extLst>
      <p:ext uri="{BB962C8B-B14F-4D97-AF65-F5344CB8AC3E}">
        <p14:creationId xmlns:p14="http://schemas.microsoft.com/office/powerpoint/2010/main" val="166109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Learning Outcomes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alt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By the end of the session, participants will be able to:</a:t>
            </a:r>
          </a:p>
          <a:p>
            <a:pPr marL="0" indent="0">
              <a:lnSpc>
                <a:spcPct val="90000"/>
              </a:lnSpc>
              <a:buFontTx/>
              <a:buNone/>
              <a:defRPr/>
            </a:pP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defRPr/>
            </a:pPr>
            <a:r>
              <a:rPr lang="en-GB" sz="2400" dirty="0"/>
              <a:t>Show an understanding of the meaning of Diversity</a:t>
            </a:r>
          </a:p>
          <a:p>
            <a:pPr>
              <a:defRPr/>
            </a:pPr>
            <a:r>
              <a:rPr lang="en-GB" sz="2400" dirty="0"/>
              <a:t>Articulate the importance of diversity in the youth work curriculum </a:t>
            </a:r>
          </a:p>
          <a:p>
            <a:pPr>
              <a:defRPr/>
            </a:pPr>
            <a:r>
              <a:rPr lang="en-GB" sz="2400" dirty="0"/>
              <a:t>Reflect on practice, policies and processes</a:t>
            </a:r>
          </a:p>
          <a:p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63978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buFontTx/>
              <a:buNone/>
              <a:defRPr/>
            </a:pPr>
            <a:r>
              <a:rPr lang="en-GB" alt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Groundrules</a:t>
            </a:r>
            <a:endParaRPr lang="en-GB" altLang="en-US" sz="2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90000"/>
              </a:lnSpc>
              <a:defRPr/>
            </a:pPr>
            <a:endParaRPr lang="en-GB" alt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Listen and value everyone’s input</a:t>
            </a: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Respect confidentiality</a:t>
            </a: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Look after yourself and opt out if needed</a:t>
            </a: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Question differences constructively</a:t>
            </a:r>
          </a:p>
          <a:p>
            <a:pPr marL="539750" indent="436563">
              <a:defRPr/>
            </a:pPr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No question is too stupid to ask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08449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33600" y="2878927"/>
            <a:ext cx="5086350" cy="14430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altLang="en-US" sz="8000" b="1" dirty="0">
                <a:latin typeface="Calibri" pitchFamily="34" charset="0"/>
                <a:cs typeface="Calibri" pitchFamily="34" charset="0"/>
              </a:rPr>
              <a:t>Similarities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6910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Equality &amp; 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066800" y="2971800"/>
            <a:ext cx="7143750" cy="16383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altLang="en-US" sz="7200" b="1" dirty="0">
                <a:latin typeface="Calibri" pitchFamily="34" charset="0"/>
                <a:cs typeface="Calibri" pitchFamily="34" charset="0"/>
              </a:rPr>
              <a:t>What is Diversity?</a:t>
            </a:r>
          </a:p>
          <a:p>
            <a:pPr marL="0" indent="0">
              <a:buNone/>
            </a:pPr>
            <a:endParaRPr lang="it-IT" sz="7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323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Diversity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altLang="en-US" sz="2400" dirty="0"/>
              <a:t>Recognising difference</a:t>
            </a:r>
          </a:p>
          <a:p>
            <a:pPr marL="0" indent="0">
              <a:buFontTx/>
              <a:buNone/>
              <a:defRPr/>
            </a:pPr>
            <a:endParaRPr lang="en-GB" altLang="en-US" sz="2400" dirty="0"/>
          </a:p>
          <a:p>
            <a:pPr>
              <a:defRPr/>
            </a:pPr>
            <a:r>
              <a:rPr lang="en-GB" altLang="en-US" sz="2400" dirty="0"/>
              <a:t>Respecting and valuing uniqueness</a:t>
            </a:r>
          </a:p>
          <a:p>
            <a:pPr>
              <a:defRPr/>
            </a:pPr>
            <a:endParaRPr lang="en-GB" altLang="en-US" sz="2400" dirty="0"/>
          </a:p>
          <a:p>
            <a:pPr>
              <a:defRPr/>
            </a:pPr>
            <a:r>
              <a:rPr lang="en-GB" altLang="en-US" sz="2400" dirty="0"/>
              <a:t>Everyone having opportunities to reach their full potential</a:t>
            </a:r>
          </a:p>
          <a:p>
            <a:pPr>
              <a:defRPr/>
            </a:pPr>
            <a:endParaRPr lang="en-GB" altLang="en-US" sz="2400" dirty="0"/>
          </a:p>
          <a:p>
            <a:pPr>
              <a:defRPr/>
            </a:pPr>
            <a:r>
              <a:rPr lang="en-GB" altLang="en-US" sz="2400" dirty="0"/>
              <a:t>Promoting an inclusive culture.</a:t>
            </a:r>
          </a:p>
          <a:p>
            <a:pPr marL="0" indent="0">
              <a:buNone/>
            </a:pPr>
            <a:endParaRPr lang="it-IT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95175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471604"/>
            <a:ext cx="8229600" cy="1143000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GB" altLang="en-US" sz="3600" dirty="0"/>
              <a:t>Scenarios</a:t>
            </a:r>
            <a:endParaRPr lang="it-IT" sz="3600" dirty="0">
              <a:ln/>
              <a:solidFill>
                <a:srgbClr val="1E245F"/>
              </a:solidFill>
              <a:latin typeface="Fredoka One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614604"/>
            <a:ext cx="8229600" cy="3884406"/>
          </a:xfrm>
        </p:spPr>
        <p:txBody>
          <a:bodyPr>
            <a:normAutofit/>
          </a:bodyPr>
          <a:lstStyle/>
          <a:p>
            <a:pPr marL="0" indent="0">
              <a:buFontTx/>
              <a:buNone/>
              <a:defRPr/>
            </a:pPr>
            <a:r>
              <a:rPr lang="en-GB" altLang="en-US" sz="2400" dirty="0"/>
              <a:t>In small groups, read the following situations and decide what type of discrimination is occurring:</a:t>
            </a:r>
          </a:p>
          <a:p>
            <a:pPr marL="0" indent="0">
              <a:buFontTx/>
              <a:buNone/>
              <a:defRPr/>
            </a:pPr>
            <a:endParaRPr lang="en-GB" altLang="en-US" sz="2400" dirty="0"/>
          </a:p>
          <a:p>
            <a:pPr marL="0" indent="0">
              <a:buFontTx/>
              <a:buNone/>
              <a:defRPr/>
            </a:pPr>
            <a:r>
              <a:rPr lang="en-GB" altLang="en-US" sz="2400" dirty="0"/>
              <a:t>	Direct or </a:t>
            </a:r>
            <a:r>
              <a:rPr lang="en-US" altLang="en-US" sz="2400" dirty="0"/>
              <a:t>Indirect discrimination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	No discrimination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	Harassment</a:t>
            </a:r>
          </a:p>
          <a:p>
            <a:pPr marL="0" indent="0">
              <a:buFontTx/>
              <a:buNone/>
              <a:defRPr/>
            </a:pPr>
            <a:r>
              <a:rPr lang="en-US" altLang="en-US" sz="2400" dirty="0"/>
              <a:t>	</a:t>
            </a:r>
            <a:r>
              <a:rPr lang="en-US" altLang="en-US" sz="2400" dirty="0" err="1" smtClean="0"/>
              <a:t>Victimisation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045793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76</TotalTime>
  <Words>831</Words>
  <Application>Microsoft Office PowerPoint</Application>
  <PresentationFormat>Presentazione su schermo (4:3)</PresentationFormat>
  <Paragraphs>148</Paragraphs>
  <Slides>21</Slides>
  <Notes>14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Presentazione standard di PowerPoint</vt:lpstr>
      <vt:lpstr>Equality &amp; Diversity  Training  Session Three</vt:lpstr>
      <vt:lpstr>Equality &amp; Diversity</vt:lpstr>
      <vt:lpstr>Equality &amp; Diversity</vt:lpstr>
      <vt:lpstr>Equality &amp; Diversity</vt:lpstr>
      <vt:lpstr>Equality &amp; Diversity</vt:lpstr>
      <vt:lpstr>Equality &amp; Diversity</vt:lpstr>
      <vt:lpstr>Diversity</vt:lpstr>
      <vt:lpstr>Scenarios</vt:lpstr>
      <vt:lpstr>Scenarios</vt:lpstr>
      <vt:lpstr>Scenarios</vt:lpstr>
      <vt:lpstr>Scenarios</vt:lpstr>
      <vt:lpstr>Practice Implications</vt:lpstr>
      <vt:lpstr>Equality &amp; Diversity Who am I?</vt:lpstr>
      <vt:lpstr>Equality and Diversity Policies</vt:lpstr>
      <vt:lpstr>Equality and Diversity Statement</vt:lpstr>
      <vt:lpstr>Policy Examples</vt:lpstr>
      <vt:lpstr>Practice Ideas</vt:lpstr>
      <vt:lpstr>Any Questions?</vt:lpstr>
      <vt:lpstr>Evaluation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Marianna Giuliana</dc:creator>
  <cp:lastModifiedBy>Cecilie</cp:lastModifiedBy>
  <cp:revision>13</cp:revision>
  <dcterms:created xsi:type="dcterms:W3CDTF">2016-03-23T15:43:50Z</dcterms:created>
  <dcterms:modified xsi:type="dcterms:W3CDTF">2017-09-15T09:11:37Z</dcterms:modified>
</cp:coreProperties>
</file>